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7" r:id="rId5"/>
    <p:sldId id="268" r:id="rId6"/>
    <p:sldId id="277" r:id="rId7"/>
    <p:sldId id="259" r:id="rId8"/>
    <p:sldId id="264" r:id="rId9"/>
    <p:sldId id="275" r:id="rId10"/>
    <p:sldId id="263" r:id="rId11"/>
    <p:sldId id="265" r:id="rId12"/>
    <p:sldId id="266" r:id="rId13"/>
    <p:sldId id="262" r:id="rId14"/>
    <p:sldId id="269" r:id="rId15"/>
    <p:sldId id="261" r:id="rId16"/>
    <p:sldId id="272" r:id="rId17"/>
    <p:sldId id="270" r:id="rId18"/>
    <p:sldId id="271" r:id="rId19"/>
    <p:sldId id="280" r:id="rId20"/>
    <p:sldId id="276" r:id="rId21"/>
    <p:sldId id="279" r:id="rId22"/>
    <p:sldId id="273" r:id="rId23"/>
    <p:sldId id="274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28" name="Plassholder for dato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6/19/2015</a:t>
            </a:fld>
            <a:endParaRPr lang="en-US"/>
          </a:p>
        </p:txBody>
      </p:sp>
      <p:sp>
        <p:nvSpPr>
          <p:cNvPr id="17" name="Plassholder for bunn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Plassholder for lysbildenumm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Undertittel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b-NO" smtClean="0"/>
              <a:t>Klikk for å redigere undertittelstil i malen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6/19/2015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6/19/2015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6/19/2015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6/19/2015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6/19/2015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6/19/2015</a:t>
            </a:fld>
            <a:endParaRPr lang="en-US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6/19/2015</a:t>
            </a:fld>
            <a:endParaRPr lang="en-US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6/19/2015</a:t>
            </a:fld>
            <a:endParaRPr lang="en-US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6/19/2015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nb-NO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Klikk ikonet for å legge til et bilde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6/19/2015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ssholder for tittel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13" name="Plassholder for teks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  <a:p>
            <a:pPr lvl="1" eaLnBrk="1" latinLnBrk="0" hangingPunct="1"/>
            <a:r>
              <a:rPr kumimoji="0" lang="nb-NO" smtClean="0"/>
              <a:t>Andre nivå</a:t>
            </a:r>
          </a:p>
          <a:p>
            <a:pPr lvl="2" eaLnBrk="1" latinLnBrk="0" hangingPunct="1"/>
            <a:r>
              <a:rPr kumimoji="0" lang="nb-NO" smtClean="0"/>
              <a:t>Tredje nivå</a:t>
            </a:r>
          </a:p>
          <a:p>
            <a:pPr lvl="3" eaLnBrk="1" latinLnBrk="0" hangingPunct="1"/>
            <a:r>
              <a:rPr kumimoji="0" lang="nb-NO" smtClean="0"/>
              <a:t>Fjerde nivå</a:t>
            </a:r>
          </a:p>
          <a:p>
            <a:pPr lvl="4" eaLnBrk="1" latinLnBrk="0" hangingPunct="1"/>
            <a:r>
              <a:rPr kumimoji="0" lang="nb-NO" smtClean="0"/>
              <a:t>Femte nivå</a:t>
            </a:r>
            <a:endParaRPr kumimoji="0" lang="en-US"/>
          </a:p>
        </p:txBody>
      </p:sp>
      <p:sp>
        <p:nvSpPr>
          <p:cNvPr id="14" name="Plassholder for dato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CB97365-EBCA-4027-87D5-99FC1D4DF0BB}" type="datetimeFigureOut">
              <a:rPr lang="en-US" smtClean="0"/>
              <a:pPr/>
              <a:t>6/19/2015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3" name="Plassholder for lysbildenumm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nb-NO" sz="11500" dirty="0" smtClean="0"/>
              <a:t>Rhône</a:t>
            </a:r>
            <a:endParaRPr lang="nb-NO" sz="16600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 smtClean="0"/>
          </a:p>
          <a:p>
            <a:endParaRPr lang="nb-NO" dirty="0" smtClean="0"/>
          </a:p>
          <a:p>
            <a:r>
              <a:rPr lang="nb-NO" sz="3200" dirty="0" smtClean="0"/>
              <a:t>Et av Frankrikes kvalitetsområder</a:t>
            </a:r>
            <a:endParaRPr lang="nb-NO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 descr="Nord Rhone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260648"/>
            <a:ext cx="6835011" cy="6147023"/>
          </a:xfrm>
        </p:spPr>
      </p:pic>
      <p:sp>
        <p:nvSpPr>
          <p:cNvPr id="3" name="Pil ned 2"/>
          <p:cNvSpPr/>
          <p:nvPr/>
        </p:nvSpPr>
        <p:spPr>
          <a:xfrm rot="14233599">
            <a:off x="2639938" y="1320122"/>
            <a:ext cx="484632" cy="978408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 descr="Bratte skråninger beplantet med vin....her i Condrieu, et område med de bratteste skråningene.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332656"/>
            <a:ext cx="4731544" cy="6308725"/>
          </a:xfrm>
        </p:spPr>
      </p:pic>
      <p:sp>
        <p:nvSpPr>
          <p:cNvPr id="3" name="TekstSylinder 2"/>
          <p:cNvSpPr txBox="1"/>
          <p:nvPr/>
        </p:nvSpPr>
        <p:spPr>
          <a:xfrm>
            <a:off x="3635896" y="1916832"/>
            <a:ext cx="17716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3200" dirty="0" smtClean="0">
                <a:solidFill>
                  <a:srgbClr val="FFC000"/>
                </a:solidFill>
              </a:rPr>
              <a:t>Hvitvin</a:t>
            </a:r>
          </a:p>
          <a:p>
            <a:pPr algn="ctr"/>
            <a:endParaRPr lang="nb-NO" sz="3200" dirty="0" smtClean="0">
              <a:solidFill>
                <a:srgbClr val="FFC000"/>
              </a:solidFill>
            </a:endParaRPr>
          </a:p>
          <a:p>
            <a:pPr algn="ctr"/>
            <a:r>
              <a:rPr lang="nb-NO" sz="3200" dirty="0" err="1" smtClean="0">
                <a:solidFill>
                  <a:srgbClr val="FFC000"/>
                </a:solidFill>
              </a:rPr>
              <a:t>Viognier</a:t>
            </a:r>
            <a:endParaRPr lang="nb-NO" sz="3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 descr="Terass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404664"/>
            <a:ext cx="4590064" cy="612008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 descr="Nord Rhone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260648"/>
            <a:ext cx="6835011" cy="6147023"/>
          </a:xfrm>
        </p:spPr>
      </p:pic>
      <p:sp>
        <p:nvSpPr>
          <p:cNvPr id="3" name="Pil ned 2"/>
          <p:cNvSpPr/>
          <p:nvPr/>
        </p:nvSpPr>
        <p:spPr>
          <a:xfrm rot="16200000">
            <a:off x="2570663" y="2060709"/>
            <a:ext cx="484632" cy="978408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 descr="Nord Rhone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260648"/>
            <a:ext cx="6835011" cy="6147023"/>
          </a:xfrm>
        </p:spPr>
      </p:pic>
      <p:sp>
        <p:nvSpPr>
          <p:cNvPr id="3" name="Pil ned 2"/>
          <p:cNvSpPr/>
          <p:nvPr/>
        </p:nvSpPr>
        <p:spPr>
          <a:xfrm rot="17607748">
            <a:off x="3290742" y="3572877"/>
            <a:ext cx="484632" cy="978408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Hermitage</a:t>
            </a:r>
            <a:endParaRPr lang="nb-NO" dirty="0"/>
          </a:p>
        </p:txBody>
      </p:sp>
      <p:pic>
        <p:nvPicPr>
          <p:cNvPr id="4" name="Plassholder for innhold 3" descr="Hermit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484784"/>
            <a:ext cx="8157911" cy="4581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 descr="I hjertet av Hermitage finner du Tain L'Hermitage...her ser du veldig typisk Nord-Rhonesk natur...åssidene går nesten ret~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233645"/>
            <a:ext cx="8064896" cy="6048672"/>
          </a:xfrm>
        </p:spPr>
      </p:pic>
      <p:sp>
        <p:nvSpPr>
          <p:cNvPr id="5" name="TekstSylinder 4"/>
          <p:cNvSpPr txBox="1"/>
          <p:nvPr/>
        </p:nvSpPr>
        <p:spPr>
          <a:xfrm>
            <a:off x="3563888" y="1628800"/>
            <a:ext cx="14959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000" dirty="0" err="1" smtClean="0">
                <a:solidFill>
                  <a:srgbClr val="C00000"/>
                </a:solidFill>
              </a:rPr>
              <a:t>Syrah</a:t>
            </a:r>
            <a:endParaRPr lang="nb-NO" sz="4000" dirty="0">
              <a:solidFill>
                <a:srgbClr val="C00000"/>
              </a:solidFill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3203848" y="2780928"/>
            <a:ext cx="24482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2800" b="1" dirty="0" err="1" smtClean="0">
                <a:solidFill>
                  <a:schemeClr val="accent1">
                    <a:lumMod val="50000"/>
                  </a:schemeClr>
                </a:solidFill>
              </a:rPr>
              <a:t>Marsanne</a:t>
            </a:r>
            <a:endParaRPr lang="nb-NO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nb-NO" sz="2800" b="1" dirty="0" err="1" smtClean="0">
                <a:solidFill>
                  <a:schemeClr val="accent1">
                    <a:lumMod val="50000"/>
                  </a:schemeClr>
                </a:solidFill>
              </a:rPr>
              <a:t>Roussanne</a:t>
            </a:r>
            <a:endParaRPr lang="nb-NO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 descr="Nord Rhone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260648"/>
            <a:ext cx="6835011" cy="6147023"/>
          </a:xfrm>
        </p:spPr>
      </p:pic>
      <p:sp>
        <p:nvSpPr>
          <p:cNvPr id="3" name="Pil ned 2"/>
          <p:cNvSpPr/>
          <p:nvPr/>
        </p:nvSpPr>
        <p:spPr>
          <a:xfrm rot="15873857">
            <a:off x="3759522" y="4451500"/>
            <a:ext cx="484632" cy="978408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 descr="Nord Rhone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260648"/>
            <a:ext cx="6835011" cy="6147023"/>
          </a:xfrm>
        </p:spPr>
      </p:pic>
      <p:sp>
        <p:nvSpPr>
          <p:cNvPr id="3" name="Pil ned 2"/>
          <p:cNvSpPr/>
          <p:nvPr/>
        </p:nvSpPr>
        <p:spPr>
          <a:xfrm rot="17705922">
            <a:off x="3579338" y="4590878"/>
            <a:ext cx="484632" cy="978408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8256917" cy="6192687"/>
          </a:xfrm>
        </p:spPr>
      </p:pic>
      <p:sp>
        <p:nvSpPr>
          <p:cNvPr id="5" name="TekstSylinder 4"/>
          <p:cNvSpPr txBox="1"/>
          <p:nvPr/>
        </p:nvSpPr>
        <p:spPr>
          <a:xfrm>
            <a:off x="3419872" y="1484784"/>
            <a:ext cx="27061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4000" dirty="0" smtClean="0">
                <a:solidFill>
                  <a:srgbClr val="C00000"/>
                </a:solidFill>
              </a:rPr>
              <a:t>Sør- </a:t>
            </a:r>
            <a:r>
              <a:rPr lang="nb-NO" sz="4000" dirty="0">
                <a:solidFill>
                  <a:srgbClr val="C00000"/>
                </a:solidFill>
              </a:rPr>
              <a:t>Rhône</a:t>
            </a:r>
          </a:p>
        </p:txBody>
      </p:sp>
    </p:spTree>
    <p:extLst>
      <p:ext uri="{BB962C8B-B14F-4D97-AF65-F5344CB8AC3E}">
        <p14:creationId xmlns:p14="http://schemas.microsoft.com/office/powerpoint/2010/main" val="237583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 descr="Frankrik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88640"/>
            <a:ext cx="6639491" cy="6525345"/>
          </a:xfrm>
        </p:spPr>
      </p:pic>
      <p:sp>
        <p:nvSpPr>
          <p:cNvPr id="6" name="Pil ned 5"/>
          <p:cNvSpPr/>
          <p:nvPr/>
        </p:nvSpPr>
        <p:spPr>
          <a:xfrm rot="7159608">
            <a:off x="6099012" y="4542792"/>
            <a:ext cx="484632" cy="978408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 descr="Sør Rho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260648"/>
            <a:ext cx="6404676" cy="6364709"/>
          </a:xfrm>
        </p:spPr>
      </p:pic>
    </p:spTree>
    <p:extLst>
      <p:ext uri="{BB962C8B-B14F-4D97-AF65-F5344CB8AC3E}">
        <p14:creationId xmlns:p14="http://schemas.microsoft.com/office/powerpoint/2010/main" val="406388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 descr="Sør Rho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260648"/>
            <a:ext cx="6404676" cy="6364709"/>
          </a:xfrm>
        </p:spPr>
      </p:pic>
      <p:sp>
        <p:nvSpPr>
          <p:cNvPr id="3" name="Pil ned 2"/>
          <p:cNvSpPr/>
          <p:nvPr/>
        </p:nvSpPr>
        <p:spPr>
          <a:xfrm rot="18491805">
            <a:off x="2991776" y="3504744"/>
            <a:ext cx="484632" cy="978408"/>
          </a:xfrm>
          <a:prstGeom prst="downArrow">
            <a:avLst/>
          </a:prstGeom>
          <a:solidFill>
            <a:srgbClr val="C00000">
              <a:alpha val="6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545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>
                <a:solidFill>
                  <a:srgbClr val="C00000"/>
                </a:solidFill>
              </a:rPr>
              <a:t>Chateauneuf-du-Pape</a:t>
            </a:r>
            <a:endParaRPr lang="nb-NO" dirty="0">
              <a:solidFill>
                <a:srgbClr val="C00000"/>
              </a:solidFill>
            </a:endParaRPr>
          </a:p>
        </p:txBody>
      </p:sp>
      <p:pic>
        <p:nvPicPr>
          <p:cNvPr id="4" name="Plassholder for innhold 3" descr="Chateauneuf du Pape - finnes utallige gamle slott der paven ferierte fra tidlig 1000 tallet og fram til midten av 1800-ta~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 descr="Ch du Pap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476672"/>
            <a:ext cx="6264696" cy="5877303"/>
          </a:xfrm>
        </p:spPr>
      </p:pic>
      <p:sp>
        <p:nvSpPr>
          <p:cNvPr id="5" name="TekstSylinder 4"/>
          <p:cNvSpPr txBox="1"/>
          <p:nvPr/>
        </p:nvSpPr>
        <p:spPr>
          <a:xfrm>
            <a:off x="2483768" y="1124744"/>
            <a:ext cx="42675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000" dirty="0" smtClean="0">
                <a:solidFill>
                  <a:srgbClr val="C00000"/>
                </a:solidFill>
              </a:rPr>
              <a:t>13 druetyper tillat</a:t>
            </a:r>
            <a:endParaRPr lang="nb-NO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 descr="Sør Rho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260648"/>
            <a:ext cx="6404676" cy="6364709"/>
          </a:xfrm>
        </p:spPr>
      </p:pic>
    </p:spTree>
    <p:extLst>
      <p:ext uri="{BB962C8B-B14F-4D97-AF65-F5344CB8AC3E}">
        <p14:creationId xmlns:p14="http://schemas.microsoft.com/office/powerpoint/2010/main" val="60836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 descr="Rho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0"/>
            <a:ext cx="4231743" cy="6858000"/>
          </a:xfrm>
        </p:spPr>
      </p:pic>
      <p:sp>
        <p:nvSpPr>
          <p:cNvPr id="3" name="Pil mot venstre og høyre 2"/>
          <p:cNvSpPr/>
          <p:nvPr/>
        </p:nvSpPr>
        <p:spPr>
          <a:xfrm>
            <a:off x="2627784" y="2492896"/>
            <a:ext cx="4248472" cy="484632"/>
          </a:xfrm>
          <a:prstGeom prst="leftRightArrow">
            <a:avLst/>
          </a:prstGeom>
          <a:solidFill>
            <a:srgbClr val="C0000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TekstSylinder 4"/>
          <p:cNvSpPr txBox="1"/>
          <p:nvPr/>
        </p:nvSpPr>
        <p:spPr>
          <a:xfrm>
            <a:off x="3527884" y="4293095"/>
            <a:ext cx="28083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6000" dirty="0" smtClean="0">
                <a:solidFill>
                  <a:srgbClr val="C00000"/>
                </a:solidFill>
              </a:rPr>
              <a:t>90- 95%</a:t>
            </a:r>
            <a:endParaRPr lang="nb-NO" sz="6000" dirty="0">
              <a:solidFill>
                <a:srgbClr val="C00000"/>
              </a:solidFill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3707904" y="769554"/>
            <a:ext cx="2448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6000" dirty="0" smtClean="0">
                <a:solidFill>
                  <a:srgbClr val="C00000"/>
                </a:solidFill>
              </a:rPr>
              <a:t>5- 10%</a:t>
            </a:r>
            <a:endParaRPr lang="nb-NO" sz="6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uild="p"/>
      <p:bldP spid="6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 descr="Rho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0"/>
            <a:ext cx="4231743" cy="6858000"/>
          </a:xfrm>
        </p:spPr>
      </p:pic>
      <p:sp>
        <p:nvSpPr>
          <p:cNvPr id="3" name="Pil mot venstre og høyre 2"/>
          <p:cNvSpPr/>
          <p:nvPr/>
        </p:nvSpPr>
        <p:spPr>
          <a:xfrm>
            <a:off x="2627784" y="2492896"/>
            <a:ext cx="4248472" cy="484632"/>
          </a:xfrm>
          <a:prstGeom prst="leftRightArrow">
            <a:avLst/>
          </a:prstGeom>
          <a:solidFill>
            <a:srgbClr val="C0000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ekstSylinder 6"/>
          <p:cNvSpPr txBox="1"/>
          <p:nvPr/>
        </p:nvSpPr>
        <p:spPr>
          <a:xfrm>
            <a:off x="3851920" y="908720"/>
            <a:ext cx="17620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800" dirty="0" err="1" smtClean="0">
                <a:solidFill>
                  <a:srgbClr val="C00000"/>
                </a:solidFill>
              </a:rPr>
              <a:t>Syrah</a:t>
            </a:r>
            <a:endParaRPr lang="nb-NO" sz="4800" dirty="0">
              <a:solidFill>
                <a:srgbClr val="C00000"/>
              </a:solidFill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3491880" y="3501008"/>
            <a:ext cx="25922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b="1" dirty="0" err="1" smtClean="0">
                <a:solidFill>
                  <a:srgbClr val="C00000"/>
                </a:solidFill>
              </a:rPr>
              <a:t>Grenache</a:t>
            </a:r>
            <a:endParaRPr lang="nb-NO" sz="3600" b="1" dirty="0" smtClean="0">
              <a:solidFill>
                <a:srgbClr val="C00000"/>
              </a:solidFill>
            </a:endParaRPr>
          </a:p>
          <a:p>
            <a:r>
              <a:rPr lang="nb-NO" sz="3600" b="1" dirty="0" err="1" smtClean="0">
                <a:solidFill>
                  <a:srgbClr val="C00000"/>
                </a:solidFill>
              </a:rPr>
              <a:t>Cinsault</a:t>
            </a:r>
            <a:r>
              <a:rPr lang="nb-NO" sz="3600" b="1" dirty="0" smtClean="0">
                <a:solidFill>
                  <a:srgbClr val="C00000"/>
                </a:solidFill>
              </a:rPr>
              <a:t> </a:t>
            </a:r>
            <a:r>
              <a:rPr lang="nb-NO" sz="3600" b="1" dirty="0" err="1" smtClean="0">
                <a:solidFill>
                  <a:srgbClr val="C00000"/>
                </a:solidFill>
              </a:rPr>
              <a:t>Carignan</a:t>
            </a:r>
            <a:endParaRPr lang="nb-NO" sz="3600" b="1" dirty="0" smtClean="0">
              <a:solidFill>
                <a:srgbClr val="C00000"/>
              </a:solidFill>
            </a:endParaRPr>
          </a:p>
          <a:p>
            <a:r>
              <a:rPr lang="nb-NO" sz="3600" b="1" dirty="0" err="1" smtClean="0">
                <a:solidFill>
                  <a:srgbClr val="C00000"/>
                </a:solidFill>
              </a:rPr>
              <a:t>Mourvèdre</a:t>
            </a:r>
            <a:r>
              <a:rPr lang="nb-NO" sz="3600" b="1" dirty="0" smtClean="0">
                <a:solidFill>
                  <a:srgbClr val="C00000"/>
                </a:solidFill>
              </a:rPr>
              <a:t> </a:t>
            </a:r>
            <a:endParaRPr lang="nb-NO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 descr="Rho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0"/>
            <a:ext cx="4231743" cy="6858000"/>
          </a:xfrm>
        </p:spPr>
      </p:pic>
      <p:sp>
        <p:nvSpPr>
          <p:cNvPr id="3" name="Pil mot venstre og høyre 2"/>
          <p:cNvSpPr/>
          <p:nvPr/>
        </p:nvSpPr>
        <p:spPr>
          <a:xfrm>
            <a:off x="2627784" y="2492896"/>
            <a:ext cx="4248472" cy="484632"/>
          </a:xfrm>
          <a:prstGeom prst="leftRightArrow">
            <a:avLst/>
          </a:prstGeom>
          <a:solidFill>
            <a:srgbClr val="C0000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ekstSylinder 6"/>
          <p:cNvSpPr txBox="1"/>
          <p:nvPr/>
        </p:nvSpPr>
        <p:spPr>
          <a:xfrm>
            <a:off x="3614192" y="548679"/>
            <a:ext cx="22322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 err="1" smtClean="0">
                <a:solidFill>
                  <a:schemeClr val="accent1">
                    <a:lumMod val="50000"/>
                  </a:schemeClr>
                </a:solidFill>
              </a:rPr>
              <a:t>Viognier</a:t>
            </a:r>
            <a:endParaRPr lang="nb-NO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nb-NO" sz="2800" b="1" dirty="0" err="1" smtClean="0">
                <a:solidFill>
                  <a:schemeClr val="accent1">
                    <a:lumMod val="50000"/>
                  </a:schemeClr>
                </a:solidFill>
              </a:rPr>
              <a:t>Marsanne</a:t>
            </a:r>
            <a:endParaRPr lang="nb-NO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nb-NO" sz="2800" b="1" dirty="0" err="1" smtClean="0">
                <a:solidFill>
                  <a:schemeClr val="accent1">
                    <a:lumMod val="50000"/>
                  </a:schemeClr>
                </a:solidFill>
              </a:rPr>
              <a:t>Roussanne</a:t>
            </a:r>
            <a:endParaRPr lang="nb-NO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3491880" y="3501008"/>
            <a:ext cx="28803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50000"/>
                  </a:schemeClr>
                </a:solidFill>
              </a:rPr>
              <a:t>Clairette</a:t>
            </a:r>
          </a:p>
          <a:p>
            <a:r>
              <a:rPr lang="fr-FR" sz="2800" b="1" dirty="0" smtClean="0">
                <a:solidFill>
                  <a:schemeClr val="accent1">
                    <a:lumMod val="50000"/>
                  </a:schemeClr>
                </a:solidFill>
              </a:rPr>
              <a:t>Grenache Blanc</a:t>
            </a:r>
          </a:p>
          <a:p>
            <a:r>
              <a:rPr lang="fr-FR" sz="2800" b="1" dirty="0" smtClean="0">
                <a:solidFill>
                  <a:schemeClr val="accent1">
                    <a:lumMod val="50000"/>
                  </a:schemeClr>
                </a:solidFill>
              </a:rPr>
              <a:t>Rous­sanne</a:t>
            </a:r>
          </a:p>
          <a:p>
            <a:r>
              <a:rPr lang="fr-FR" sz="2800" b="1" dirty="0" smtClean="0">
                <a:solidFill>
                  <a:schemeClr val="accent1">
                    <a:lumMod val="50000"/>
                  </a:schemeClr>
                </a:solidFill>
              </a:rPr>
              <a:t>Bourboulenc</a:t>
            </a:r>
          </a:p>
          <a:p>
            <a:r>
              <a:rPr lang="fr-FR" sz="2800" b="1" dirty="0" smtClean="0">
                <a:solidFill>
                  <a:schemeClr val="accent1">
                    <a:lumMod val="50000"/>
                  </a:schemeClr>
                </a:solidFill>
              </a:rPr>
              <a:t>Muscat</a:t>
            </a:r>
            <a:endParaRPr lang="nb-NO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 descr="Rho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0"/>
            <a:ext cx="4231743" cy="6858000"/>
          </a:xfrm>
        </p:spPr>
      </p:pic>
      <p:sp>
        <p:nvSpPr>
          <p:cNvPr id="2" name="TekstSylinder 1"/>
          <p:cNvSpPr txBox="1"/>
          <p:nvPr/>
        </p:nvSpPr>
        <p:spPr>
          <a:xfrm>
            <a:off x="2991383" y="476672"/>
            <a:ext cx="3456384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200" dirty="0" smtClean="0">
                <a:solidFill>
                  <a:schemeClr val="bg1"/>
                </a:solidFill>
              </a:rPr>
              <a:t>Vin de </a:t>
            </a:r>
            <a:r>
              <a:rPr lang="nb-NO" sz="3200" dirty="0" err="1" smtClean="0">
                <a:solidFill>
                  <a:schemeClr val="bg1"/>
                </a:solidFill>
              </a:rPr>
              <a:t>Table</a:t>
            </a:r>
            <a:endParaRPr lang="nb-NO" sz="3200" dirty="0" smtClean="0">
              <a:solidFill>
                <a:schemeClr val="bg1"/>
              </a:solidFill>
            </a:endParaRPr>
          </a:p>
          <a:p>
            <a:pPr algn="ctr"/>
            <a:r>
              <a:rPr lang="nb-NO" sz="3200" dirty="0" smtClean="0">
                <a:solidFill>
                  <a:schemeClr val="bg1"/>
                </a:solidFill>
              </a:rPr>
              <a:t>Vin de </a:t>
            </a:r>
            <a:r>
              <a:rPr lang="nb-NO" sz="3200" dirty="0" err="1" smtClean="0">
                <a:solidFill>
                  <a:schemeClr val="bg1"/>
                </a:solidFill>
              </a:rPr>
              <a:t>Pays</a:t>
            </a:r>
            <a:endParaRPr lang="nb-NO" sz="3200" dirty="0" smtClean="0">
              <a:solidFill>
                <a:schemeClr val="bg1"/>
              </a:solidFill>
            </a:endParaRPr>
          </a:p>
          <a:p>
            <a:pPr algn="ctr"/>
            <a:endParaRPr lang="nb-NO" sz="3200" dirty="0" smtClean="0">
              <a:solidFill>
                <a:schemeClr val="bg1"/>
              </a:solidFill>
            </a:endParaRPr>
          </a:p>
          <a:p>
            <a:pPr algn="ctr"/>
            <a:r>
              <a:rPr lang="nb-NO" sz="3200" dirty="0" smtClean="0">
                <a:solidFill>
                  <a:schemeClr val="bg1"/>
                </a:solidFill>
              </a:rPr>
              <a:t>AOC</a:t>
            </a:r>
          </a:p>
          <a:p>
            <a:pPr algn="ctr"/>
            <a:r>
              <a:rPr lang="nb-NO" sz="3200" dirty="0" smtClean="0">
                <a:solidFill>
                  <a:schemeClr val="bg1"/>
                </a:solidFill>
              </a:rPr>
              <a:t>Côtes de Rhône</a:t>
            </a:r>
          </a:p>
          <a:p>
            <a:pPr algn="ctr"/>
            <a:endParaRPr lang="nb-NO" sz="3200" dirty="0" smtClean="0">
              <a:solidFill>
                <a:schemeClr val="bg1"/>
              </a:solidFill>
            </a:endParaRPr>
          </a:p>
          <a:p>
            <a:pPr algn="ctr"/>
            <a:r>
              <a:rPr lang="nb-NO" sz="3200" dirty="0" smtClean="0">
                <a:solidFill>
                  <a:schemeClr val="bg1"/>
                </a:solidFill>
              </a:rPr>
              <a:t>Côtes </a:t>
            </a:r>
            <a:r>
              <a:rPr lang="nb-NO" sz="3200" dirty="0">
                <a:solidFill>
                  <a:schemeClr val="bg1"/>
                </a:solidFill>
              </a:rPr>
              <a:t>de Rhône</a:t>
            </a:r>
          </a:p>
          <a:p>
            <a:pPr algn="ctr"/>
            <a:r>
              <a:rPr lang="nb-NO" sz="3200" dirty="0" err="1" smtClean="0">
                <a:solidFill>
                  <a:schemeClr val="bg1"/>
                </a:solidFill>
              </a:rPr>
              <a:t>Village</a:t>
            </a:r>
            <a:endParaRPr lang="nb-NO" sz="3200" dirty="0" smtClean="0">
              <a:solidFill>
                <a:schemeClr val="bg1"/>
              </a:solidFill>
            </a:endParaRPr>
          </a:p>
          <a:p>
            <a:pPr algn="ctr"/>
            <a:endParaRPr lang="nb-NO" sz="3200" dirty="0">
              <a:solidFill>
                <a:schemeClr val="bg1"/>
              </a:solidFill>
            </a:endParaRPr>
          </a:p>
          <a:p>
            <a:pPr algn="ctr"/>
            <a:r>
              <a:rPr lang="nb-NO" sz="3200" dirty="0" smtClean="0">
                <a:solidFill>
                  <a:schemeClr val="bg1"/>
                </a:solidFill>
              </a:rPr>
              <a:t>AOC med område/ vingårds betegnelse.</a:t>
            </a:r>
          </a:p>
          <a:p>
            <a:pPr algn="ctr"/>
            <a:endParaRPr lang="nb-NO" sz="3200" dirty="0" smtClean="0">
              <a:solidFill>
                <a:schemeClr val="bg1"/>
              </a:solidFill>
            </a:endParaRPr>
          </a:p>
          <a:p>
            <a:pPr algn="ctr"/>
            <a:endParaRPr lang="nb-NO" sz="3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90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 descr="Nord Rhone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9967" y="260648"/>
            <a:ext cx="6835011" cy="6147023"/>
          </a:xfrm>
        </p:spPr>
      </p:pic>
      <p:sp>
        <p:nvSpPr>
          <p:cNvPr id="3" name="Pil ned 2"/>
          <p:cNvSpPr/>
          <p:nvPr/>
        </p:nvSpPr>
        <p:spPr>
          <a:xfrm rot="5230413">
            <a:off x="4345157" y="587148"/>
            <a:ext cx="484632" cy="978408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 descr="Nytt bilde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8411633" cy="6308725"/>
          </a:xfrm>
        </p:spPr>
      </p:pic>
      <p:sp>
        <p:nvSpPr>
          <p:cNvPr id="3" name="TekstSylinder 2"/>
          <p:cNvSpPr txBox="1"/>
          <p:nvPr/>
        </p:nvSpPr>
        <p:spPr>
          <a:xfrm>
            <a:off x="3635896" y="1196752"/>
            <a:ext cx="152798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3200" dirty="0" smtClean="0">
                <a:solidFill>
                  <a:srgbClr val="C00000"/>
                </a:solidFill>
              </a:rPr>
              <a:t>Rødvin</a:t>
            </a:r>
          </a:p>
          <a:p>
            <a:pPr algn="ctr"/>
            <a:endParaRPr lang="nb-NO" sz="3200" dirty="0" smtClean="0">
              <a:solidFill>
                <a:srgbClr val="C00000"/>
              </a:solidFill>
            </a:endParaRPr>
          </a:p>
          <a:p>
            <a:pPr algn="ctr"/>
            <a:r>
              <a:rPr lang="nb-NO" sz="3200" dirty="0" err="1" smtClean="0">
                <a:solidFill>
                  <a:srgbClr val="C00000"/>
                </a:solidFill>
              </a:rPr>
              <a:t>Syrah</a:t>
            </a:r>
            <a:endParaRPr lang="nb-NO" sz="3200" dirty="0" smtClean="0">
              <a:solidFill>
                <a:srgbClr val="C00000"/>
              </a:solidFill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3563888" y="2996952"/>
            <a:ext cx="2018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err="1" smtClean="0">
                <a:solidFill>
                  <a:srgbClr val="FFC000"/>
                </a:solidFill>
              </a:rPr>
              <a:t>Viognier</a:t>
            </a:r>
            <a:r>
              <a:rPr lang="nb-NO" sz="2400" dirty="0" smtClean="0">
                <a:solidFill>
                  <a:srgbClr val="FFC000"/>
                </a:solidFill>
              </a:rPr>
              <a:t> 20%</a:t>
            </a:r>
            <a:endParaRPr lang="nb-NO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 descr="Druebloms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8496944" cy="63859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366</TotalTime>
  <Words>63</Words>
  <Application>Microsoft Office PowerPoint</Application>
  <PresentationFormat>On-screen Show (4:3)</PresentationFormat>
  <Paragraphs>42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Book Antiqua</vt:lpstr>
      <vt:lpstr>Lucida Sans</vt:lpstr>
      <vt:lpstr>Wingdings</vt:lpstr>
      <vt:lpstr>Wingdings 2</vt:lpstr>
      <vt:lpstr>Wingdings 3</vt:lpstr>
      <vt:lpstr>Apex</vt:lpstr>
      <vt:lpstr>Rhône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Hermitage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Chateauneuf-du-Pape</vt:lpstr>
      <vt:lpstr>PowerPoint Presentation</vt:lpstr>
      <vt:lpstr>PowerPoint Presentation</vt:lpstr>
    </vt:vector>
  </TitlesOfParts>
  <Company>Vinmonopolet 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Rohne</dc:title>
  <dc:creator>Knut Ellefsen</dc:creator>
  <cp:lastModifiedBy>Nina</cp:lastModifiedBy>
  <cp:revision>34</cp:revision>
  <dcterms:created xsi:type="dcterms:W3CDTF">2012-10-31T17:08:40Z</dcterms:created>
  <dcterms:modified xsi:type="dcterms:W3CDTF">2015-06-19T17:32:39Z</dcterms:modified>
</cp:coreProperties>
</file>